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8" r:id="rId3"/>
    <p:sldId id="317" r:id="rId4"/>
    <p:sldId id="269" r:id="rId5"/>
    <p:sldId id="301" r:id="rId6"/>
    <p:sldId id="319" r:id="rId7"/>
    <p:sldId id="326" r:id="rId8"/>
    <p:sldId id="325" r:id="rId9"/>
    <p:sldId id="321" r:id="rId10"/>
    <p:sldId id="327" r:id="rId11"/>
    <p:sldId id="324" r:id="rId12"/>
    <p:sldId id="280" r:id="rId13"/>
    <p:sldId id="320" r:id="rId14"/>
    <p:sldId id="314" r:id="rId15"/>
    <p:sldId id="307" r:id="rId16"/>
    <p:sldId id="330" r:id="rId17"/>
    <p:sldId id="329" r:id="rId18"/>
    <p:sldId id="331" r:id="rId19"/>
    <p:sldId id="332" r:id="rId20"/>
    <p:sldId id="335" r:id="rId21"/>
    <p:sldId id="333" r:id="rId22"/>
    <p:sldId id="334" r:id="rId23"/>
    <p:sldId id="336" r:id="rId24"/>
    <p:sldId id="337" r:id="rId25"/>
    <p:sldId id="262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14" userDrawn="1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1302" userDrawn="1">
          <p15:clr>
            <a:srgbClr val="A4A3A4"/>
          </p15:clr>
        </p15:guide>
        <p15:guide id="5" orient="horz" pos="758" userDrawn="1">
          <p15:clr>
            <a:srgbClr val="A4A3A4"/>
          </p15:clr>
        </p15:guide>
        <p15:guide id="6" pos="3334" userDrawn="1">
          <p15:clr>
            <a:srgbClr val="A4A3A4"/>
          </p15:clr>
        </p15:guide>
        <p15:guide id="7" pos="5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DF"/>
    <a:srgbClr val="CF9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4" autoAdjust="0"/>
    <p:restoredTop sz="80866"/>
  </p:normalViewPr>
  <p:slideViewPr>
    <p:cSldViewPr snapToGrid="0">
      <p:cViewPr varScale="1">
        <p:scale>
          <a:sx n="98" d="100"/>
          <a:sy n="98" d="100"/>
        </p:scale>
        <p:origin x="1470" y="84"/>
      </p:cViewPr>
      <p:guideLst>
        <p:guide orient="horz" pos="1620"/>
        <p:guide orient="horz" pos="214"/>
        <p:guide pos="2880"/>
        <p:guide orient="horz" pos="1302"/>
        <p:guide orient="horz" pos="758"/>
        <p:guide pos="3334"/>
        <p:guide pos="5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E6D51-A025-8341-A658-1FE11D59AF7D}" type="datetimeFigureOut">
              <a:rPr lang="en-GB" smtClean="0"/>
              <a:t>15/01/2018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091CD-0BF7-5542-852B-D48C1C281E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9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F470-4CF8-4E31-BEFC-D74E11147537}" type="datetimeFigureOut">
              <a:rPr lang="en-GB" smtClean="0"/>
              <a:t>15/01/2018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DC7D-B772-42B3-89A7-60B95575E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80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7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749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36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50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976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91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95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19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28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8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NIBE flexible indoor modules provides efficient heating / cooling and hot water at a high performance.</a:t>
            </a:r>
          </a:p>
          <a:p>
            <a:r>
              <a:rPr lang="en-GB" dirty="0" smtClean="0"/>
              <a:t>The VVM indoor modules are all-in-one units and includes a smart and user-friendly control system, water heater, electrical addition, self-regulating circulating pump. VVM 320 and VVM 325 also includes the filling loop, pressure gages, safety valves and expansion vessel, everything needed for the normal installation.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502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76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ADC7D-B772-42B3-89A7-60B95575E20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04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4318" y="1224745"/>
            <a:ext cx="4712821" cy="1102519"/>
          </a:xfr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220BF5-8FBD-4081-8AAB-4B1CF1A4274C}" type="datetime1">
              <a:rPr lang="sv-SE" smtClean="0"/>
              <a:pPr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719763" y="647700"/>
            <a:ext cx="3424237" cy="3431337"/>
          </a:xfrm>
          <a:solidFill>
            <a:schemeClr val="bg1"/>
          </a:solidFill>
        </p:spPr>
        <p:txBody>
          <a:bodyPr tIns="792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 lang="en-GB" dirty="0"/>
          </a:p>
        </p:txBody>
      </p:sp>
      <p:pic>
        <p:nvPicPr>
          <p:cNvPr id="11" name="Picture Placeholder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r="159"/>
          <a:stretch>
            <a:fillRect/>
          </a:stretch>
        </p:blipFill>
        <p:spPr>
          <a:xfrm>
            <a:off x="4267201" y="4544488"/>
            <a:ext cx="609598" cy="611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869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rödtext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 userDrawn="1"/>
        </p:nvSpPr>
        <p:spPr>
          <a:xfrm>
            <a:off x="8288866" y="-204"/>
            <a:ext cx="855133" cy="51544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931" y="252000"/>
            <a:ext cx="3587212" cy="85725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5248" y="1218338"/>
            <a:ext cx="3588214" cy="33536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2"/>
          </p:nvPr>
        </p:nvSpPr>
        <p:spPr>
          <a:xfrm>
            <a:off x="5313829" y="1245375"/>
            <a:ext cx="3588214" cy="327921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brödtext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 userDrawn="1"/>
        </p:nvSpPr>
        <p:spPr>
          <a:xfrm>
            <a:off x="8288866" y="-204"/>
            <a:ext cx="855133" cy="51544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931" y="252000"/>
            <a:ext cx="3587212" cy="85725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5248" y="1218338"/>
            <a:ext cx="3588214" cy="33536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2"/>
          </p:nvPr>
        </p:nvSpPr>
        <p:spPr>
          <a:xfrm>
            <a:off x="5313829" y="1245375"/>
            <a:ext cx="3588214" cy="327921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punktlista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090699" y="0"/>
            <a:ext cx="3053301" cy="5143500"/>
          </a:xfrm>
          <a:solidFill>
            <a:schemeClr val="bg1"/>
          </a:solidFill>
        </p:spPr>
        <p:txBody>
          <a:bodyPr tIns="792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 lang="en-GB" dirty="0"/>
          </a:p>
        </p:txBody>
      </p:sp>
      <p:pic>
        <p:nvPicPr>
          <p:cNvPr id="9" name="Picture Placeholder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r="159"/>
          <a:stretch>
            <a:fillRect/>
          </a:stretch>
        </p:blipFill>
        <p:spPr>
          <a:xfrm>
            <a:off x="4267201" y="4544488"/>
            <a:ext cx="609598" cy="611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0696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 userDrawn="1"/>
        </p:nvSpPr>
        <p:spPr>
          <a:xfrm>
            <a:off x="0" y="0"/>
            <a:ext cx="9144000" cy="26047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0" y="2592126"/>
            <a:ext cx="9144000" cy="25513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7452320" y="0"/>
            <a:ext cx="1691680" cy="51435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9083" y="4921894"/>
            <a:ext cx="2127942" cy="1347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220BF5-8FBD-4081-8AAB-4B1CF1A4274C}" type="datetime1">
              <a:rPr lang="sv-SE" smtClean="0"/>
              <a:pPr/>
              <a:t>2018-01-15</a:t>
            </a:fld>
            <a:endParaRPr lang="en-GB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765" y="1751684"/>
            <a:ext cx="3411109" cy="17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2"/>
          <p:cNvSpPr>
            <a:spLocks noGrp="1"/>
          </p:cNvSpPr>
          <p:nvPr>
            <p:ph idx="12"/>
          </p:nvPr>
        </p:nvSpPr>
        <p:spPr>
          <a:xfrm>
            <a:off x="757733" y="402540"/>
            <a:ext cx="3588214" cy="4074044"/>
          </a:xfrm>
        </p:spPr>
        <p:txBody>
          <a:bodyPr/>
          <a:lstStyle>
            <a:lvl1pPr marL="269875" indent="-269875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2698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 marL="269875" indent="0">
              <a:buFontTx/>
              <a:buNone/>
              <a:defRPr sz="1400">
                <a:solidFill>
                  <a:schemeClr val="tx1"/>
                </a:solidFill>
              </a:defRPr>
            </a:lvl3pPr>
            <a:lvl4pPr marL="269875" indent="0">
              <a:buFontTx/>
              <a:buNone/>
              <a:defRPr sz="1400">
                <a:solidFill>
                  <a:schemeClr val="tx1"/>
                </a:solidFill>
              </a:defRPr>
            </a:lvl4pPr>
            <a:lvl5pPr marL="269875" indent="0">
              <a:buFontTx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  <p:sp>
        <p:nvSpPr>
          <p:cNvPr id="10" name="Rectangle 18"/>
          <p:cNvSpPr/>
          <p:nvPr userDrawn="1"/>
        </p:nvSpPr>
        <p:spPr>
          <a:xfrm>
            <a:off x="8288866" y="-204"/>
            <a:ext cx="855133" cy="51544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94550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39083" y="4643609"/>
            <a:ext cx="1685158" cy="134749"/>
          </a:xfrm>
        </p:spPr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8" hasCustomPrompt="1"/>
          </p:nvPr>
        </p:nvSpPr>
        <p:spPr>
          <a:xfrm>
            <a:off x="739774" y="1104900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1"/>
            </a:lvl1pPr>
          </a:lstStyle>
          <a:p>
            <a:pPr lvl="0"/>
            <a:r>
              <a:rPr lang="sv-SE" smtClean="0"/>
              <a:t>Namn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739774" y="1419622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0"/>
            </a:lvl1pPr>
          </a:lstStyle>
          <a:p>
            <a:pPr lvl="0"/>
            <a:r>
              <a:rPr lang="sv-SE" smtClean="0"/>
              <a:t>Titel</a:t>
            </a:r>
          </a:p>
        </p:txBody>
      </p:sp>
      <p:sp>
        <p:nvSpPr>
          <p:cNvPr id="16" name="Platshållare för 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739774" y="1896988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1"/>
            </a:lvl1pPr>
          </a:lstStyle>
          <a:p>
            <a:pPr lvl="0"/>
            <a:r>
              <a:rPr lang="sv-SE" smtClean="0"/>
              <a:t>Namn</a:t>
            </a:r>
          </a:p>
        </p:txBody>
      </p:sp>
      <p:sp>
        <p:nvSpPr>
          <p:cNvPr id="17" name="Platshållare för text 2"/>
          <p:cNvSpPr>
            <a:spLocks noGrp="1"/>
          </p:cNvSpPr>
          <p:nvPr>
            <p:ph type="body" sz="quarter" idx="21" hasCustomPrompt="1"/>
          </p:nvPr>
        </p:nvSpPr>
        <p:spPr>
          <a:xfrm>
            <a:off x="739774" y="2211710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0"/>
            </a:lvl1pPr>
          </a:lstStyle>
          <a:p>
            <a:pPr lvl="0"/>
            <a:r>
              <a:rPr lang="sv-SE" smtClean="0"/>
              <a:t>Titel</a:t>
            </a:r>
          </a:p>
        </p:txBody>
      </p:sp>
      <p:sp>
        <p:nvSpPr>
          <p:cNvPr id="18" name="Platshållare för text 2"/>
          <p:cNvSpPr>
            <a:spLocks noGrp="1"/>
          </p:cNvSpPr>
          <p:nvPr>
            <p:ph type="body" sz="quarter" idx="22" hasCustomPrompt="1"/>
          </p:nvPr>
        </p:nvSpPr>
        <p:spPr>
          <a:xfrm>
            <a:off x="739774" y="2689076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1"/>
            </a:lvl1pPr>
          </a:lstStyle>
          <a:p>
            <a:pPr lvl="0"/>
            <a:r>
              <a:rPr lang="sv-SE" smtClean="0"/>
              <a:t>Namn</a:t>
            </a:r>
          </a:p>
        </p:txBody>
      </p:sp>
      <p:sp>
        <p:nvSpPr>
          <p:cNvPr id="19" name="Platshållare för text 2"/>
          <p:cNvSpPr>
            <a:spLocks noGrp="1"/>
          </p:cNvSpPr>
          <p:nvPr>
            <p:ph type="body" sz="quarter" idx="23" hasCustomPrompt="1"/>
          </p:nvPr>
        </p:nvSpPr>
        <p:spPr>
          <a:xfrm>
            <a:off x="739774" y="3003798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0"/>
            </a:lvl1pPr>
          </a:lstStyle>
          <a:p>
            <a:pPr lvl="0"/>
            <a:r>
              <a:rPr lang="sv-SE" smtClean="0"/>
              <a:t>Titel</a:t>
            </a:r>
          </a:p>
        </p:txBody>
      </p:sp>
      <p:sp>
        <p:nvSpPr>
          <p:cNvPr id="20" name="Platshållare för text 2"/>
          <p:cNvSpPr>
            <a:spLocks noGrp="1"/>
          </p:cNvSpPr>
          <p:nvPr>
            <p:ph type="body" sz="quarter" idx="24" hasCustomPrompt="1"/>
          </p:nvPr>
        </p:nvSpPr>
        <p:spPr>
          <a:xfrm>
            <a:off x="739774" y="3481164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1"/>
            </a:lvl1pPr>
          </a:lstStyle>
          <a:p>
            <a:pPr lvl="0"/>
            <a:r>
              <a:rPr lang="sv-SE" smtClean="0"/>
              <a:t>Namn</a:t>
            </a:r>
          </a:p>
        </p:txBody>
      </p:sp>
      <p:sp>
        <p:nvSpPr>
          <p:cNvPr id="21" name="Platshållare för text 2"/>
          <p:cNvSpPr>
            <a:spLocks noGrp="1"/>
          </p:cNvSpPr>
          <p:nvPr>
            <p:ph type="body" sz="quarter" idx="25" hasCustomPrompt="1"/>
          </p:nvPr>
        </p:nvSpPr>
        <p:spPr>
          <a:xfrm>
            <a:off x="739774" y="3795886"/>
            <a:ext cx="3355147" cy="262724"/>
          </a:xfrm>
        </p:spPr>
        <p:txBody>
          <a:bodyPr/>
          <a:lstStyle>
            <a:lvl1pPr marL="0" indent="0">
              <a:buFontTx/>
              <a:buNone/>
              <a:defRPr sz="1600" i="0"/>
            </a:lvl1pPr>
          </a:lstStyle>
          <a:p>
            <a:pPr lvl="0"/>
            <a:r>
              <a:rPr lang="sv-SE" smtClean="0"/>
              <a:t>Titel</a:t>
            </a:r>
          </a:p>
        </p:txBody>
      </p:sp>
      <p:sp>
        <p:nvSpPr>
          <p:cNvPr id="14" name="Rectangle 18"/>
          <p:cNvSpPr/>
          <p:nvPr userDrawn="1"/>
        </p:nvSpPr>
        <p:spPr>
          <a:xfrm>
            <a:off x="8288866" y="-204"/>
            <a:ext cx="855133" cy="51544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6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4318" y="1224745"/>
            <a:ext cx="4956767" cy="1102519"/>
          </a:xfr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220BF5-8FBD-4081-8AAB-4B1CF1A4274C}" type="datetime1">
              <a:rPr lang="sv-SE" smtClean="0"/>
              <a:pPr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Placeholder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" r="159"/>
          <a:stretch>
            <a:fillRect/>
          </a:stretch>
        </p:blipFill>
        <p:spPr>
          <a:xfrm>
            <a:off x="4267201" y="4544488"/>
            <a:ext cx="609598" cy="6115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1085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6586" y="338340"/>
            <a:ext cx="8030817" cy="857250"/>
          </a:xfrm>
        </p:spPr>
        <p:txBody>
          <a:bodyPr anchor="t"/>
          <a:lstStyle>
            <a:lvl1pPr algn="ctr"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6586" y="338340"/>
            <a:ext cx="8030817" cy="857250"/>
          </a:xfrm>
        </p:spPr>
        <p:txBody>
          <a:bodyPr anchor="t"/>
          <a:lstStyle>
            <a:lvl1pPr algn="ctr">
              <a:defRPr sz="2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557213" y="1239838"/>
            <a:ext cx="8021637" cy="3165475"/>
          </a:xfrm>
        </p:spPr>
        <p:txBody>
          <a:bodyPr/>
          <a:lstStyle>
            <a:lvl1pPr marL="223838" indent="-223838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6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rödtext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090699" y="0"/>
            <a:ext cx="3053301" cy="5143500"/>
          </a:xfrm>
          <a:noFill/>
        </p:spPr>
        <p:txBody>
          <a:bodyPr tIns="792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931" y="672076"/>
            <a:ext cx="3581580" cy="85725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5248" y="1774937"/>
            <a:ext cx="3588214" cy="242532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0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rödtext,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/>
          <p:nvPr userDrawn="1"/>
        </p:nvSpPr>
        <p:spPr>
          <a:xfrm>
            <a:off x="8288866" y="-204"/>
            <a:ext cx="855133" cy="51544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3931" y="252000"/>
            <a:ext cx="3674652" cy="85725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5248" y="1215971"/>
            <a:ext cx="3675678" cy="331627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41300" indent="0">
              <a:buFontTx/>
              <a:buNone/>
              <a:defRPr/>
            </a:lvl2pPr>
            <a:lvl3pPr marL="454025" indent="0">
              <a:buFontTx/>
              <a:buNone/>
              <a:defRPr/>
            </a:lvl3pPr>
            <a:lvl4pPr marL="644525" indent="0">
              <a:buFontTx/>
              <a:buNone/>
              <a:defRPr/>
            </a:lvl4pPr>
            <a:lvl5pPr marL="81915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E8DE-6E69-4478-ACB8-23BFC7C26DED}" type="datetime1">
              <a:rPr lang="sv-SE" smtClean="0"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5719763" y="855878"/>
            <a:ext cx="3424237" cy="3431337"/>
          </a:xfrm>
          <a:solidFill>
            <a:schemeClr val="bg1"/>
          </a:solidFill>
        </p:spPr>
        <p:txBody>
          <a:bodyPr tIns="792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smtClean="0"/>
              <a:t>Dra bilden till platshållaren eller klicka på ikonen för att lägga till den</a:t>
            </a:r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232" y="4542666"/>
            <a:ext cx="611537" cy="61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43930" y="252000"/>
            <a:ext cx="44838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5247" y="1218331"/>
            <a:ext cx="4485121" cy="33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39083" y="4643609"/>
            <a:ext cx="2127942" cy="1347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2333EE96-5904-44A1-8F0D-54C6E95781A3}" type="datetime1">
              <a:rPr lang="sv-SE" smtClean="0"/>
              <a:pPr/>
              <a:t>2018-01-15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743326" y="4798450"/>
            <a:ext cx="2895600" cy="2738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50" r:id="rId7"/>
    <p:sldLayoutId id="2147483651" r:id="rId8"/>
    <p:sldLayoutId id="2147483652" r:id="rId9"/>
    <p:sldLayoutId id="2147483653" r:id="rId10"/>
    <p:sldLayoutId id="2147483661" r:id="rId11"/>
    <p:sldLayoutId id="2147483654" r:id="rId12"/>
    <p:sldLayoutId id="214748365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spcBef>
          <a:spcPct val="20000"/>
        </a:spcBef>
        <a:buSzPct val="90000"/>
        <a:buFont typeface="Arial" panose="020B0604020202020204" pitchFamily="34" charset="0"/>
        <a:buChar char="●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204788" algn="l" defTabSz="914400" rtl="0" eaLnBrk="1" latinLnBrk="0" hangingPunct="1">
        <a:spcBef>
          <a:spcPct val="20000"/>
        </a:spcBef>
        <a:buFont typeface="Univers LT Std 45 Light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4625" algn="l" defTabSz="914400" rtl="0" eaLnBrk="1" latinLnBrk="0" hangingPunct="1">
        <a:spcBef>
          <a:spcPct val="20000"/>
        </a:spcBef>
        <a:buFont typeface="Univers LT Std 45 Light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60338" algn="l" defTabSz="914400" rtl="0" eaLnBrk="1" latinLnBrk="0" hangingPunct="1">
        <a:spcBef>
          <a:spcPct val="20000"/>
        </a:spcBef>
        <a:buFont typeface="Univers LT Std 45 Light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" indent="-168275" algn="l" defTabSz="914400" rtl="0" eaLnBrk="1" latinLnBrk="0" hangingPunct="1">
        <a:spcBef>
          <a:spcPct val="20000"/>
        </a:spcBef>
        <a:buFont typeface="Univers LT Std 45 Light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ibeuplink.com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"/>
          <p:cNvSpPr>
            <a:spLocks noGrp="1"/>
          </p:cNvSpPr>
          <p:nvPr>
            <p:ph type="ctrTitle"/>
          </p:nvPr>
        </p:nvSpPr>
        <p:spPr>
          <a:xfrm>
            <a:off x="575876" y="1260849"/>
            <a:ext cx="4975445" cy="1102519"/>
          </a:xfrm>
        </p:spPr>
        <p:txBody>
          <a:bodyPr anchor="t"/>
          <a:lstStyle/>
          <a:p>
            <a:r>
              <a:rPr lang="en-GB" noProof="0" dirty="0" smtClean="0"/>
              <a:t>NIBE Energy Systems</a:t>
            </a:r>
            <a:r>
              <a:rPr lang="cs-CZ" noProof="0" dirty="0" smtClean="0"/>
              <a:t/>
            </a:r>
            <a:br>
              <a:rPr lang="cs-CZ" noProof="0" dirty="0" smtClean="0"/>
            </a:b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sv-SE" sz="2400" dirty="0" smtClean="0"/>
              <a:t>N</a:t>
            </a:r>
            <a:r>
              <a:rPr lang="cs-CZ" sz="2400" dirty="0" smtClean="0"/>
              <a:t>ová řada tepelných čerpadel NIBE</a:t>
            </a:r>
            <a:br>
              <a:rPr lang="cs-CZ" sz="2400" dirty="0" smtClean="0"/>
            </a:br>
            <a:r>
              <a:rPr lang="cs-CZ" sz="2400" dirty="0" smtClean="0"/>
              <a:t>systému vzduch-voda</a:t>
            </a:r>
            <a:endParaRPr lang="en-GB" sz="2400" noProof="0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9763" y="800100"/>
            <a:ext cx="3424237" cy="3431337"/>
          </a:xfrm>
        </p:spPr>
      </p:pic>
    </p:spTree>
    <p:extLst>
      <p:ext uri="{BB962C8B-B14F-4D97-AF65-F5344CB8AC3E}">
        <p14:creationId xmlns:p14="http://schemas.microsoft.com/office/powerpoint/2010/main" val="8735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67" y="163770"/>
            <a:ext cx="7795860" cy="4223746"/>
          </a:xfrm>
          <a:prstGeom prst="rect">
            <a:avLst/>
          </a:prstGeom>
        </p:spPr>
      </p:pic>
      <p:pic>
        <p:nvPicPr>
          <p:cNvPr id="8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93" y="4645266"/>
            <a:ext cx="787400" cy="2794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630905" y="409074"/>
            <a:ext cx="1155032" cy="3304673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2960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300" r="31941"/>
          <a:stretch/>
        </p:blipFill>
        <p:spPr>
          <a:xfrm>
            <a:off x="2124974" y="3011730"/>
            <a:ext cx="4253669" cy="168249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009" y="203182"/>
            <a:ext cx="8229600" cy="5596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Hladina akustického tlaku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28" y="762795"/>
            <a:ext cx="2519362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39083" y="97159"/>
            <a:ext cx="4548794" cy="857250"/>
          </a:xfrm>
        </p:spPr>
        <p:txBody>
          <a:bodyPr/>
          <a:lstStyle/>
          <a:p>
            <a:r>
              <a:rPr lang="en-GB" dirty="0"/>
              <a:t>NIBE </a:t>
            </a:r>
            <a:r>
              <a:rPr lang="en-GB" dirty="0" smtClean="0"/>
              <a:t>F2040 </a:t>
            </a:r>
            <a:r>
              <a:rPr lang="en-GB" dirty="0"/>
              <a:t>– </a:t>
            </a:r>
            <a:r>
              <a:rPr lang="cs-CZ" dirty="0" smtClean="0"/>
              <a:t>navrhnuto jako součást systému</a:t>
            </a:r>
            <a:endParaRPr lang="en-GB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48848" y="1063453"/>
            <a:ext cx="4436353" cy="3316271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/>
              <a:t>Systém tepelných čerpadel NIBE se skládá z venkovní jednotky kombinované s vnitřní jednotkou nebo řídícím modulem</a:t>
            </a:r>
            <a:r>
              <a:rPr lang="cs-CZ" i="1" dirty="0" smtClean="0"/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 smtClean="0"/>
              <a:t>Spolu </a:t>
            </a:r>
            <a:r>
              <a:rPr lang="cs-CZ" i="1" dirty="0"/>
              <a:t>dohromady </a:t>
            </a:r>
            <a:r>
              <a:rPr lang="cs-CZ" i="1" dirty="0" smtClean="0"/>
              <a:t>vytváří </a:t>
            </a:r>
            <a:r>
              <a:rPr lang="cs-CZ" i="1" dirty="0"/>
              <a:t>tyto moduly systém, který je snadné instalovat, provozovat a řídit</a:t>
            </a:r>
            <a:r>
              <a:rPr lang="cs-CZ" i="1" dirty="0" smtClean="0"/>
              <a:t>.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 smtClean="0"/>
              <a:t>Vnitřní </a:t>
            </a:r>
            <a:r>
              <a:rPr lang="cs-CZ" i="1" dirty="0"/>
              <a:t>moduly </a:t>
            </a:r>
            <a:r>
              <a:rPr lang="cs-CZ" i="1" dirty="0" smtClean="0"/>
              <a:t>VVM jsou </a:t>
            </a:r>
            <a:r>
              <a:rPr lang="cs-CZ" i="1" dirty="0"/>
              <a:t>kompatibilní s mnoha dalšími zdroji tepla a lze je kombinovat i s dalšími systémy jako ohřev bazénu nebo ventilace </a:t>
            </a:r>
            <a:r>
              <a:rPr lang="cs-CZ" i="1" dirty="0" smtClean="0"/>
              <a:t>vzduchu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en-US" b="1" i="1" dirty="0" smtClean="0"/>
              <a:t>VVM </a:t>
            </a:r>
            <a:r>
              <a:rPr lang="cs-CZ" b="1" i="1" dirty="0"/>
              <a:t>nabízí jednoduchou </a:t>
            </a:r>
            <a:r>
              <a:rPr lang="cs-CZ" b="1" i="1" dirty="0" smtClean="0"/>
              <a:t>instalaci – „plug </a:t>
            </a:r>
            <a:r>
              <a:rPr lang="en-US" b="1" i="1" dirty="0" smtClean="0"/>
              <a:t>&amp;</a:t>
            </a:r>
            <a:r>
              <a:rPr lang="cs-CZ" b="1" i="1" dirty="0" smtClean="0"/>
              <a:t> play“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/>
              <a:t>Průvodce </a:t>
            </a:r>
            <a:r>
              <a:rPr lang="cs-CZ" i="1" dirty="0" smtClean="0"/>
              <a:t>spuštění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/>
              <a:t>Automaticky řízené otáčky oběh. </a:t>
            </a:r>
            <a:r>
              <a:rPr lang="cs-CZ" i="1" dirty="0" smtClean="0"/>
              <a:t>čerpadel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r>
              <a:rPr lang="cs-CZ" i="1" dirty="0"/>
              <a:t>Intuitivní ovládání, barevný displej s ikonami a nápovědou</a:t>
            </a:r>
            <a:endParaRPr lang="en-US" i="1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en-US" i="1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en-US" i="1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cs-CZ" b="1" i="1" dirty="0" smtClean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en-US" b="1" i="1" dirty="0"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cs-CZ" i="1" dirty="0" smtClean="0"/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Tx/>
              <a:buFont typeface="Wingdings" panose="05000000000000000000" pitchFamily="2" charset="2"/>
              <a:buChar char="§"/>
              <a:tabLst>
                <a:tab pos="1865313" algn="l"/>
              </a:tabLst>
            </a:pPr>
            <a:endParaRPr lang="cs-CZ" i="1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en-GB" sz="1600" dirty="0" smtClean="0"/>
              <a:t>NIBE F2040 is designed to be combined with a NIBE indoor module, VVM, or NIBE control unit, SMO, to create a high efficient indoor climate system</a:t>
            </a:r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14" r="-4692"/>
          <a:stretch/>
        </p:blipFill>
        <p:spPr>
          <a:xfrm>
            <a:off x="5719763" y="855878"/>
            <a:ext cx="3424237" cy="3431337"/>
          </a:xfrm>
          <a:solidFill>
            <a:srgbClr val="DFDFDF"/>
          </a:solidFill>
        </p:spPr>
      </p:pic>
    </p:spTree>
    <p:extLst>
      <p:ext uri="{BB962C8B-B14F-4D97-AF65-F5344CB8AC3E}">
        <p14:creationId xmlns:p14="http://schemas.microsoft.com/office/powerpoint/2010/main" val="14739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38223" y="106330"/>
            <a:ext cx="81126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Hydraulické schéma zapojení F2040-6 + VVM 320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39" y="579806"/>
            <a:ext cx="6214809" cy="382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NIBE_F2040-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8419" y="1070033"/>
            <a:ext cx="1807897" cy="1481757"/>
          </a:xfrm>
          <a:prstGeom prst="rect">
            <a:avLst/>
          </a:prstGeom>
        </p:spPr>
      </p:pic>
      <p:pic>
        <p:nvPicPr>
          <p:cNvPr id="9" name="Bildobjekt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228" y="1897828"/>
            <a:ext cx="1083499" cy="250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6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712" y="137813"/>
            <a:ext cx="8030817" cy="428625"/>
          </a:xfrm>
        </p:spPr>
        <p:txBody>
          <a:bodyPr/>
          <a:lstStyle/>
          <a:p>
            <a:r>
              <a:rPr lang="cs-CZ" dirty="0" smtClean="0"/>
              <a:t>Příklad zapojení systému s více zdroji tepla a bazénem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788" y="638876"/>
            <a:ext cx="6416844" cy="435021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64105" y="4788568"/>
            <a:ext cx="874295" cy="2005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cs-CZ" sz="1000" b="1" dirty="0" smtClean="0"/>
              <a:t>NIBE F2040</a:t>
            </a:r>
            <a:endParaRPr 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9939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NIBE </a:t>
            </a:r>
            <a:r>
              <a:rPr lang="en-GB" dirty="0" smtClean="0"/>
              <a:t>Uplink</a:t>
            </a:r>
            <a:r>
              <a:rPr lang="sv-SE" baseline="30000" dirty="0"/>
              <a:t>™</a:t>
            </a:r>
            <a:endParaRPr lang="en-GB" baseline="3000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1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326" y="225617"/>
            <a:ext cx="6306574" cy="857250"/>
          </a:xfrm>
        </p:spPr>
        <p:txBody>
          <a:bodyPr/>
          <a:lstStyle/>
          <a:p>
            <a:r>
              <a:rPr lang="cs-CZ" b="1" dirty="0"/>
              <a:t>Dálková správa – kdekoliv, kdykoliv</a:t>
            </a:r>
            <a:r>
              <a:rPr lang="en-GB" b="1" dirty="0"/>
              <a:t/>
            </a:r>
            <a:br>
              <a:rPr lang="en-GB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3326" y="957758"/>
            <a:ext cx="3675678" cy="3316271"/>
          </a:xfrm>
        </p:spPr>
        <p:txBody>
          <a:bodyPr/>
          <a:lstStyle/>
          <a:p>
            <a:pPr eaLnBrk="0" hangingPunct="0"/>
            <a:endParaRPr lang="en-GB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cs-CZ" b="1" i="1" dirty="0"/>
              <a:t>NIBE Uplink </a:t>
            </a:r>
            <a:r>
              <a:rPr lang="cs-CZ" i="1" dirty="0"/>
              <a:t>vám umožní získat rychlý přehled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o </a:t>
            </a:r>
            <a:r>
              <a:rPr lang="cs-CZ" i="1" dirty="0"/>
              <a:t>vašem systému bez ohledu na </a:t>
            </a:r>
            <a:r>
              <a:rPr lang="cs-CZ" i="1" dirty="0" smtClean="0"/>
              <a:t>to, </a:t>
            </a:r>
            <a:r>
              <a:rPr lang="cs-CZ" i="1" dirty="0"/>
              <a:t>kde se právě nacházíte. Stačí pouze funkční připojení k </a:t>
            </a:r>
            <a:r>
              <a:rPr lang="cs-CZ" i="1" dirty="0" smtClean="0"/>
              <a:t>internet. </a:t>
            </a:r>
            <a:r>
              <a:rPr lang="cs-CZ" i="1" dirty="0"/>
              <a:t>s</a:t>
            </a:r>
            <a:r>
              <a:rPr lang="cs-CZ" i="1" dirty="0" smtClean="0"/>
              <a:t>íti.</a:t>
            </a: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cs-CZ" i="1" dirty="0"/>
              <a:t>V případě poruchy může systém poslat e-mail rovnou vašemu </a:t>
            </a:r>
            <a:r>
              <a:rPr lang="cs-CZ" i="1" dirty="0" smtClean="0"/>
              <a:t>instalatérovi, </a:t>
            </a:r>
            <a:r>
              <a:rPr lang="cs-CZ" i="1" dirty="0"/>
              <a:t>a tak zkrátit reakční dobu  před vlastní </a:t>
            </a:r>
            <a:r>
              <a:rPr lang="cs-CZ" i="1" dirty="0" smtClean="0"/>
              <a:t>opravou, </a:t>
            </a:r>
            <a:r>
              <a:rPr lang="cs-CZ" i="1" dirty="0"/>
              <a:t>nebo je možné celý systém dálkově restartovat.</a:t>
            </a:r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cs-CZ" i="1" dirty="0"/>
              <a:t>Stačí pouze vaše registrace na </a:t>
            </a:r>
            <a:r>
              <a:rPr lang="cs-CZ" i="1" dirty="0">
                <a:hlinkClick r:id="rId2"/>
              </a:rPr>
              <a:t>www.nibeuplink.com</a:t>
            </a: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cs-CZ" i="1" dirty="0"/>
              <a:t>Není nutná pevná IP adresa</a:t>
            </a:r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endParaRPr lang="cs-CZ" i="1" dirty="0"/>
          </a:p>
          <a:p>
            <a:pPr marL="128588" indent="-128588" eaLnBrk="0" hangingPunct="0">
              <a:buFont typeface="Arial" panose="020B0604020202020204" pitchFamily="34" charset="0"/>
              <a:buChar char="•"/>
            </a:pPr>
            <a:r>
              <a:rPr lang="cs-CZ" i="1" dirty="0"/>
              <a:t>Celé rozhraní je kompletně v češtině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Zástupný symbol pro obrázek 4" descr="NIBE Uplink™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389" y="902456"/>
            <a:ext cx="3352800" cy="343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 descr="Uplin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90" y="399858"/>
            <a:ext cx="5635769" cy="4124016"/>
          </a:xfrm>
          <a:prstGeom prst="rect">
            <a:avLst/>
          </a:prstGeom>
        </p:spPr>
      </p:pic>
      <p:pic>
        <p:nvPicPr>
          <p:cNvPr id="4" name="Obrázek 10" descr="CRED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2147" y="1323472"/>
            <a:ext cx="2991853" cy="239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9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5"/>
          <p:cNvSpPr>
            <a:spLocks noGrp="1"/>
          </p:cNvSpPr>
          <p:nvPr>
            <p:ph type="ctrTitle"/>
          </p:nvPr>
        </p:nvSpPr>
        <p:spPr>
          <a:xfrm>
            <a:off x="450223" y="1510495"/>
            <a:ext cx="5021204" cy="1102519"/>
          </a:xfrm>
        </p:spPr>
        <p:txBody>
          <a:bodyPr anchor="t"/>
          <a:lstStyle/>
          <a:p>
            <a:r>
              <a:rPr lang="cs-CZ" sz="3600" noProof="0" dirty="0" smtClean="0"/>
              <a:t>Porovnání návratnosti investice TČ F2040-6 </a:t>
            </a:r>
            <a:br>
              <a:rPr lang="cs-CZ" sz="3600" noProof="0" dirty="0" smtClean="0"/>
            </a:br>
            <a:r>
              <a:rPr lang="cs-CZ" sz="3600" noProof="0" dirty="0" smtClean="0"/>
              <a:t>s plynovým kotlem</a:t>
            </a:r>
            <a:r>
              <a:rPr lang="cs-CZ" dirty="0" smtClean="0"/>
              <a:t/>
            </a:r>
            <a:br>
              <a:rPr lang="cs-CZ" dirty="0" smtClean="0"/>
            </a:br>
            <a:endParaRPr lang="en-GB" noProof="0" dirty="0"/>
          </a:p>
        </p:txBody>
      </p:sp>
      <p:pic>
        <p:nvPicPr>
          <p:cNvPr id="7" name="Platshållare för bild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86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781" y="614155"/>
            <a:ext cx="5933287" cy="31369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Obdélník 6"/>
          <p:cNvSpPr/>
          <p:nvPr/>
        </p:nvSpPr>
        <p:spPr>
          <a:xfrm>
            <a:off x="1928330" y="48953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 smtClean="0"/>
              <a:t>Rodinný dům – novostavba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38953" y="3916225"/>
            <a:ext cx="6118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cs-CZ" sz="1200" dirty="0" smtClean="0">
                <a:cs typeface="Arial" panose="020B0604020202020204" pitchFamily="34" charset="0"/>
              </a:rPr>
              <a:t>Podlahová plocha 165 m</a:t>
            </a:r>
            <a:r>
              <a:rPr lang="cs-CZ" sz="1200" baseline="30000" dirty="0" smtClean="0">
                <a:cs typeface="Arial" panose="020B0604020202020204" pitchFamily="34" charset="0"/>
              </a:rPr>
              <a:t>2</a:t>
            </a:r>
            <a:r>
              <a:rPr lang="cs-CZ" sz="1200" dirty="0" smtClean="0">
                <a:cs typeface="Arial" panose="020B0604020202020204" pitchFamily="34" charset="0"/>
              </a:rPr>
              <a:t>	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1200" dirty="0" smtClean="0">
                <a:cs typeface="Arial" panose="020B0604020202020204" pitchFamily="34" charset="0"/>
              </a:rPr>
              <a:t>  TZ 6,3 kW při venk. teplotě  -15 °C</a:t>
            </a:r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1200" dirty="0" smtClean="0">
                <a:cs typeface="Arial" panose="020B0604020202020204" pitchFamily="34" charset="0"/>
              </a:rPr>
              <a:t>  Ohřev teplé vody pro 4 osoby</a:t>
            </a:r>
            <a:endParaRPr lang="cs-CZ" sz="1200" dirty="0" smtClean="0"/>
          </a:p>
          <a:p>
            <a:pPr>
              <a:buClr>
                <a:srgbClr val="002060"/>
              </a:buClr>
              <a:buFont typeface="Wingdings" pitchFamily="2" charset="2"/>
              <a:buChar char="§"/>
            </a:pPr>
            <a:r>
              <a:rPr lang="cs-CZ" sz="1200" dirty="0" smtClean="0"/>
              <a:t>  Podlahové vytápění 45/35 ˚C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053264" y="3973858"/>
            <a:ext cx="2605695" cy="5362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cs-CZ" sz="1200" dirty="0" smtClean="0">
                <a:cs typeface="Arial" panose="020B0604020202020204" pitchFamily="34" charset="0"/>
              </a:rPr>
              <a:t>16 643 kWh - roční </a:t>
            </a:r>
            <a:r>
              <a:rPr lang="cs-CZ" sz="1200" dirty="0">
                <a:cs typeface="Arial" panose="020B0604020202020204" pitchFamily="34" charset="0"/>
              </a:rPr>
              <a:t>potřeba tepelné energie na topení a ohřev TV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6901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93063" y="54492"/>
            <a:ext cx="6696433" cy="922421"/>
          </a:xfrm>
        </p:spPr>
        <p:txBody>
          <a:bodyPr/>
          <a:lstStyle/>
          <a:p>
            <a:r>
              <a:rPr lang="cs-CZ" dirty="0"/>
              <a:t>T</a:t>
            </a:r>
            <a:r>
              <a:rPr lang="cs-CZ" dirty="0" smtClean="0"/>
              <a:t>epelná čerpadla - princip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sz="14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ktangel 4"/>
          <p:cNvSpPr/>
          <p:nvPr/>
        </p:nvSpPr>
        <p:spPr>
          <a:xfrm>
            <a:off x="538564" y="946484"/>
            <a:ext cx="48596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65313" algn="l"/>
              </a:tabLst>
            </a:pPr>
            <a:r>
              <a:rPr lang="cs-CZ" sz="1400" dirty="0" smtClean="0">
                <a:solidFill>
                  <a:schemeClr val="bg1"/>
                </a:solidFill>
              </a:rPr>
              <a:t>Technologie tepelných čerpadel je založena na jednoduchém fyzikálním principu – přestup tepla probíhá vždy směrem z látky teplejší do látky studenější. Tzn., že i z velice studeného vzduchu (např. -20°C) lze odebírat teplo, pokud studený vzduch přiblížíme k studenější látce.</a:t>
            </a:r>
          </a:p>
          <a:p>
            <a:pPr>
              <a:tabLst>
                <a:tab pos="1865313" algn="l"/>
              </a:tabLst>
            </a:pPr>
            <a:endParaRPr lang="cs-CZ" sz="1400" dirty="0" smtClean="0">
              <a:solidFill>
                <a:schemeClr val="bg1"/>
              </a:solidFill>
            </a:endParaRPr>
          </a:p>
          <a:p>
            <a:pPr>
              <a:tabLst>
                <a:tab pos="1865313" algn="l"/>
              </a:tabLst>
            </a:pPr>
            <a:r>
              <a:rPr lang="cs-CZ" sz="1400" dirty="0" smtClean="0">
                <a:solidFill>
                  <a:schemeClr val="bg1"/>
                </a:solidFill>
              </a:rPr>
              <a:t>Využívá se vlastností speciálních látek, chladiv, která se odpařují i při velice nízkých teplotách. Stlačováním chladiva kompresorem a následným odpařováním měníme skupenství a teplotu chladiva a jsme tak schopní odebírat a přenášet teplo mezi jednotlivými látkami (vzduch okolního prostředí - voda v otopné soustavě)</a:t>
            </a:r>
          </a:p>
          <a:p>
            <a:pPr>
              <a:tabLst>
                <a:tab pos="1865313" algn="l"/>
              </a:tabLst>
            </a:pPr>
            <a:endParaRPr lang="cs-CZ" sz="1400" dirty="0">
              <a:solidFill>
                <a:schemeClr val="bg1"/>
              </a:solidFill>
            </a:endParaRPr>
          </a:p>
          <a:p>
            <a:pPr>
              <a:tabLst>
                <a:tab pos="1865313" algn="l"/>
              </a:tabLst>
            </a:pPr>
            <a:r>
              <a:rPr lang="cs-CZ" sz="1400" dirty="0" smtClean="0">
                <a:solidFill>
                  <a:schemeClr val="bg1"/>
                </a:solidFill>
              </a:rPr>
              <a:t>Tepelné čerpadlo je „obrácená lednička“, kterou známe z domácností – místo z potravin odebíráme teplo z okolního prostředí.</a:t>
            </a: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6" name="Obrázek 5" descr="princip tč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1"/>
          <a:stretch/>
        </p:blipFill>
        <p:spPr>
          <a:xfrm>
            <a:off x="6240378" y="1289449"/>
            <a:ext cx="2903622" cy="25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12" y="1051767"/>
            <a:ext cx="5407940" cy="2080810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387999"/>
              </p:ext>
            </p:extLst>
          </p:nvPr>
        </p:nvGraphicFramePr>
        <p:xfrm>
          <a:off x="467512" y="3361787"/>
          <a:ext cx="6442054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442"/>
                <a:gridCol w="1860307"/>
                <a:gridCol w="3201305"/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Roční provozní náklady</a:t>
                      </a:r>
                      <a:r>
                        <a:rPr lang="cs-CZ" sz="1600" baseline="0" dirty="0" smtClean="0"/>
                        <a:t> na topení a ohřev TV - Kč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Plynový kotel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Tepelné čerpadlo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Roční úspora na výrobě tepla  tepelným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čerpadlem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</a:t>
                      </a:r>
                      <a:r>
                        <a:rPr lang="cs-CZ" sz="1400" baseline="0" dirty="0" smtClean="0"/>
                        <a:t> 300</a:t>
                      </a:r>
                      <a:r>
                        <a:rPr lang="cs-CZ" sz="1400" dirty="0" smtClean="0"/>
                        <a:t>,-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r>
                        <a:rPr lang="cs-CZ" sz="1400" baseline="0" dirty="0" smtClean="0"/>
                        <a:t> 632</a:t>
                      </a:r>
                      <a:r>
                        <a:rPr lang="cs-CZ" sz="1400" dirty="0" smtClean="0"/>
                        <a:t>,-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</a:t>
                      </a:r>
                      <a:r>
                        <a:rPr lang="cs-CZ" sz="1400" baseline="0" dirty="0" smtClean="0"/>
                        <a:t> 668</a:t>
                      </a:r>
                      <a:r>
                        <a:rPr lang="cs-CZ" sz="1400" dirty="0" smtClean="0"/>
                        <a:t>,-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774" y="1688097"/>
            <a:ext cx="2943226" cy="144448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8223" y="225584"/>
            <a:ext cx="81126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Energetická a ekonomická bilance ročního provozu NIBE F2040-6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0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266954" y="140705"/>
            <a:ext cx="6371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I</a:t>
            </a:r>
            <a:r>
              <a:rPr lang="cs-CZ" sz="2000" dirty="0" smtClean="0"/>
              <a:t>nstalace tepelného čerpadla NIBE F2040-6 s vnitřní 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jednotkou VVM 320 – investiční náklady</a:t>
            </a:r>
            <a:br>
              <a:rPr lang="cs-CZ" sz="2000" dirty="0" smtClean="0"/>
            </a:b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318976" y="2658140"/>
            <a:ext cx="4136066" cy="967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2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04"/>
          <a:stretch/>
        </p:blipFill>
        <p:spPr bwMode="auto">
          <a:xfrm>
            <a:off x="655095" y="1196281"/>
            <a:ext cx="6983206" cy="32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223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38223" y="233916"/>
            <a:ext cx="81126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Investiční náklady na instalaci plynového kotle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08607"/>
              </p:ext>
            </p:extLst>
          </p:nvPr>
        </p:nvGraphicFramePr>
        <p:xfrm>
          <a:off x="728770" y="1084485"/>
          <a:ext cx="6923314" cy="2848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72975"/>
                <a:gridCol w="2250339"/>
              </a:tblGrid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Položka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Cena Kč bez DPH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Běžný</a:t>
                      </a:r>
                      <a:r>
                        <a:rPr lang="cs-CZ" sz="1400" baseline="0" dirty="0" smtClean="0"/>
                        <a:t> k</a:t>
                      </a:r>
                      <a:r>
                        <a:rPr lang="cs-CZ" sz="1400" dirty="0" smtClean="0"/>
                        <a:t>ondenzační plynový kotel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45.000,-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Plynofikace do domu vč. revize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10.000,-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Odkouření vč. průchodky střechou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10.000,-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Zásobník teplé vody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15.000,-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Montáž kotelny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/>
                        <a:t>12.000,-</a:t>
                      </a:r>
                      <a:endParaRPr lang="cs-CZ" sz="140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 bez DPH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/>
                        <a:t>92.000,-</a:t>
                      </a:r>
                      <a:endParaRPr lang="cs-CZ" sz="1400" b="0" dirty="0"/>
                    </a:p>
                  </a:txBody>
                  <a:tcPr/>
                </a:tc>
              </a:tr>
              <a:tr h="356015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 s 15% DPH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/>
                        <a:t>105.800,-</a:t>
                      </a:r>
                      <a:endParaRPr lang="cs-CZ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0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06059" y="202692"/>
            <a:ext cx="72576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+mj-lt"/>
                <a:cs typeface="Arial" panose="020B0604020202020204" pitchFamily="34" charset="0"/>
              </a:rPr>
              <a:t>Rozdíl v platbě za elektrickou energii spotřebovanou mimo tepelné čerpadlo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234438"/>
              </p:ext>
            </p:extLst>
          </p:nvPr>
        </p:nvGraphicFramePr>
        <p:xfrm>
          <a:off x="1112663" y="2497028"/>
          <a:ext cx="6044408" cy="17736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11800"/>
                <a:gridCol w="1732547"/>
                <a:gridCol w="2200061"/>
              </a:tblGrid>
              <a:tr h="32414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Položka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 02 – </a:t>
                      </a:r>
                      <a:r>
                        <a:rPr lang="cs-CZ" sz="1200" dirty="0" smtClean="0"/>
                        <a:t>4,20</a:t>
                      </a:r>
                      <a:r>
                        <a:rPr lang="cs-CZ" sz="1200" baseline="0" dirty="0" smtClean="0"/>
                        <a:t> K</a:t>
                      </a:r>
                      <a:r>
                        <a:rPr lang="cs-CZ" sz="1200" dirty="0" smtClean="0"/>
                        <a:t>č/kWh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 57 – </a:t>
                      </a:r>
                      <a:r>
                        <a:rPr lang="cs-CZ" sz="1200" dirty="0" smtClean="0"/>
                        <a:t>2,50 Kč/kWh</a:t>
                      </a:r>
                      <a:endParaRPr lang="cs-CZ" sz="1200" dirty="0"/>
                    </a:p>
                  </a:txBody>
                  <a:tcPr/>
                </a:tc>
              </a:tr>
              <a:tr h="47709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Osvětlení a ostatní</a:t>
                      </a:r>
                      <a:r>
                        <a:rPr lang="cs-CZ" sz="1200" baseline="0" dirty="0" smtClean="0"/>
                        <a:t> </a:t>
                      </a:r>
                      <a:r>
                        <a:rPr lang="cs-CZ" sz="1200" dirty="0" smtClean="0"/>
                        <a:t>el. spotřebiče – 2700 kWh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11.340,-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6.750,-</a:t>
                      </a:r>
                      <a:endParaRPr lang="cs-CZ" sz="1200" dirty="0"/>
                    </a:p>
                  </a:txBody>
                  <a:tcPr/>
                </a:tc>
              </a:tr>
              <a:tr h="32414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Vaření – 800 kWh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3.360,-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2.000,-</a:t>
                      </a:r>
                      <a:endParaRPr lang="cs-CZ" sz="1200" dirty="0"/>
                    </a:p>
                  </a:txBody>
                  <a:tcPr/>
                </a:tc>
              </a:tr>
              <a:tr h="32414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Cena 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14.700,-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dirty="0" smtClean="0"/>
                        <a:t>8.750,-</a:t>
                      </a:r>
                      <a:endParaRPr lang="cs-CZ" sz="1200" dirty="0"/>
                    </a:p>
                  </a:txBody>
                  <a:tcPr/>
                </a:tc>
              </a:tr>
              <a:tr h="32414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Úspora při sazbě</a:t>
                      </a:r>
                      <a:r>
                        <a:rPr lang="cs-CZ" sz="1200" baseline="0" dirty="0" smtClean="0"/>
                        <a:t> D57     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 dirty="0" smtClean="0"/>
                        <a:t>-5.950,-</a:t>
                      </a:r>
                      <a:endParaRPr lang="cs-CZ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12663" y="1309021"/>
            <a:ext cx="5071730" cy="7017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1400" b="1" dirty="0" smtClean="0"/>
              <a:t>Sazby elektrické energie:</a:t>
            </a:r>
          </a:p>
          <a:p>
            <a:r>
              <a:rPr lang="cs-CZ" sz="1400" dirty="0" smtClean="0"/>
              <a:t>D02 – dům s plynovým kotlem</a:t>
            </a:r>
          </a:p>
          <a:p>
            <a:r>
              <a:rPr lang="cs-CZ" sz="1400" dirty="0" smtClean="0"/>
              <a:t>D57 – dům s tepelným čerpadlem</a:t>
            </a:r>
            <a:endParaRPr lang="cs-CZ" sz="1400" dirty="0"/>
          </a:p>
          <a:p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000" dirty="0"/>
              <a:t>P</a:t>
            </a:r>
            <a:r>
              <a:rPr lang="cs-CZ" sz="1000" dirty="0" smtClean="0"/>
              <a:t>růměrná spotřeba el. energie v RD se 4 obyvateli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35804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70740" y="189014"/>
            <a:ext cx="8112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latin typeface="+mj-lt"/>
                <a:cs typeface="Arial" panose="020B0604020202020204" pitchFamily="34" charset="0"/>
              </a:rPr>
              <a:t>Shrnutí, porovnání a návratnost investice</a:t>
            </a: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18541"/>
              </p:ext>
            </p:extLst>
          </p:nvPr>
        </p:nvGraphicFramePr>
        <p:xfrm>
          <a:off x="257174" y="3219144"/>
          <a:ext cx="7800978" cy="10790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93095"/>
                <a:gridCol w="1121570"/>
                <a:gridCol w="1491005"/>
                <a:gridCol w="1919236"/>
                <a:gridCol w="1376072"/>
              </a:tblGrid>
              <a:tr h="70818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Typ TČ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Investice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Rozdíl proti plyn.</a:t>
                      </a:r>
                      <a:r>
                        <a:rPr lang="cs-CZ" sz="1600" baseline="0" dirty="0" smtClean="0"/>
                        <a:t> kotli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Úspory/rok vč. el. energie mimo TČ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Návratnost</a:t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investice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F2040-6+VVM 320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195.500,-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89.700,-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17.618,-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5 let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80754" y="808074"/>
            <a:ext cx="5847907" cy="10632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567043" y="1125488"/>
            <a:ext cx="6549656" cy="1488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cs-CZ" sz="1300" dirty="0" smtClean="0"/>
              <a:t>Potřebná tepelná energie pro vytápění a ohřev teplé vody: 16.643 kWh/rok</a:t>
            </a:r>
          </a:p>
          <a:p>
            <a:pPr>
              <a:lnSpc>
                <a:spcPct val="150000"/>
              </a:lnSpc>
            </a:pPr>
            <a:r>
              <a:rPr lang="cs-CZ" sz="1300" dirty="0" smtClean="0"/>
              <a:t>Spotřeba elektrické energie na provoz domu (mimo topení a TV): 3.500 kWh/rok</a:t>
            </a:r>
          </a:p>
          <a:p>
            <a:pPr>
              <a:lnSpc>
                <a:spcPct val="150000"/>
              </a:lnSpc>
            </a:pPr>
            <a:r>
              <a:rPr lang="cs-CZ" sz="1300" dirty="0" smtClean="0"/>
              <a:t>Investice do tepelného čerpadla NIBE F2040-6 + VVM 320: 195.500,- s 15% DPH</a:t>
            </a:r>
          </a:p>
          <a:p>
            <a:pPr>
              <a:lnSpc>
                <a:spcPct val="150000"/>
              </a:lnSpc>
            </a:pPr>
            <a:r>
              <a:rPr lang="cs-CZ" sz="1300" dirty="0" smtClean="0"/>
              <a:t>Investice do kondenzačního plynového kotle: 105.800,- s 15% DPH</a:t>
            </a:r>
          </a:p>
          <a:p>
            <a:pPr>
              <a:lnSpc>
                <a:spcPct val="150000"/>
              </a:lnSpc>
            </a:pPr>
            <a:r>
              <a:rPr lang="cs-CZ" sz="1300" dirty="0" smtClean="0"/>
              <a:t>Roční úspora za vytápění a ohřev teplé vody: 11 668,-</a:t>
            </a:r>
          </a:p>
          <a:p>
            <a:pPr>
              <a:lnSpc>
                <a:spcPct val="150000"/>
              </a:lnSpc>
            </a:pPr>
            <a:r>
              <a:rPr lang="cs-CZ" sz="1300" dirty="0" smtClean="0"/>
              <a:t>Roční úspora za běžnou spotřebu elektrické energie mimo TČ: 5.950,-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64017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BF5-8FBD-4081-8AAB-4B1CF1A4274C}" type="datetime1">
              <a:rPr lang="sv-SE" smtClean="0"/>
              <a:pPr/>
              <a:t>2018-01-15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9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26" y="681508"/>
            <a:ext cx="7620001" cy="3730071"/>
          </a:xfrm>
          <a:prstGeom prst="rect">
            <a:avLst/>
          </a:prstGeom>
        </p:spPr>
      </p:pic>
      <p:sp>
        <p:nvSpPr>
          <p:cNvPr id="15" name="Rubrik 2"/>
          <p:cNvSpPr>
            <a:spLocks noGrp="1"/>
          </p:cNvSpPr>
          <p:nvPr>
            <p:ph type="title"/>
          </p:nvPr>
        </p:nvSpPr>
        <p:spPr>
          <a:xfrm>
            <a:off x="866275" y="226725"/>
            <a:ext cx="8141367" cy="261347"/>
          </a:xfrm>
        </p:spPr>
        <p:txBody>
          <a:bodyPr/>
          <a:lstStyle/>
          <a:p>
            <a:r>
              <a:rPr lang="cs-CZ" sz="2000" dirty="0"/>
              <a:t>T</a:t>
            </a:r>
            <a:r>
              <a:rPr lang="cs-CZ" sz="2000" dirty="0" smtClean="0"/>
              <a:t>epelná čerpadla NIBE pro využití energie z venkovního vzduchu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61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NIBE </a:t>
            </a:r>
            <a:r>
              <a:rPr lang="cs-CZ" dirty="0" smtClean="0"/>
              <a:t>tepelná čerpadla vzduch-voda - produkty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43326" y="1296894"/>
            <a:ext cx="4485121" cy="3313911"/>
          </a:xfrm>
        </p:spPr>
        <p:txBody>
          <a:bodyPr/>
          <a:lstStyle/>
          <a:p>
            <a:pPr marL="0" indent="0">
              <a:buNone/>
              <a:tabLst>
                <a:tab pos="2132013" algn="l"/>
              </a:tabLst>
            </a:pPr>
            <a:r>
              <a:rPr lang="cs-CZ" sz="1400" i="1" dirty="0" smtClean="0"/>
              <a:t>Venkovní </a:t>
            </a:r>
            <a:r>
              <a:rPr lang="en-GB" sz="1400" i="1" dirty="0" err="1" smtClean="0"/>
              <a:t>modul</a:t>
            </a:r>
            <a:r>
              <a:rPr lang="cs-CZ" sz="1400" i="1" dirty="0" smtClean="0"/>
              <a:t>y</a:t>
            </a:r>
            <a:r>
              <a:rPr lang="en-GB" sz="1400" i="1" dirty="0" smtClean="0"/>
              <a:t> 	</a:t>
            </a:r>
            <a:r>
              <a:rPr lang="cs-CZ" sz="1400" i="1" dirty="0" smtClean="0"/>
              <a:t>Vnitřní moduly</a:t>
            </a:r>
            <a:endParaRPr lang="en-GB" sz="1400" i="1" dirty="0" smtClean="0"/>
          </a:p>
          <a:p>
            <a:pPr marL="0" indent="0">
              <a:buNone/>
              <a:tabLst>
                <a:tab pos="2132013" algn="l"/>
              </a:tabLst>
            </a:pPr>
            <a:r>
              <a:rPr lang="en-GB" sz="1400" dirty="0" smtClean="0"/>
              <a:t>NIBE F2120	NIBE VVM 310</a:t>
            </a:r>
          </a:p>
          <a:p>
            <a:pPr marL="0" indent="0">
              <a:buNone/>
              <a:tabLst>
                <a:tab pos="2132013" algn="l"/>
              </a:tabLst>
            </a:pPr>
            <a:r>
              <a:rPr lang="en-GB" sz="1400" dirty="0" smtClean="0"/>
              <a:t>NIBE F2040	NIBE VVM 320/325</a:t>
            </a:r>
          </a:p>
          <a:p>
            <a:pPr marL="0" indent="0">
              <a:buNone/>
              <a:tabLst>
                <a:tab pos="2132013" algn="l"/>
              </a:tabLst>
            </a:pPr>
            <a:r>
              <a:rPr lang="en-GB" sz="1400" dirty="0" smtClean="0"/>
              <a:t>NIBE SPLIT 	NIBE VVM 500</a:t>
            </a:r>
            <a:endParaRPr lang="cs-CZ" sz="1400" dirty="0" smtClean="0"/>
          </a:p>
          <a:p>
            <a:pPr marL="0" indent="0">
              <a:buNone/>
              <a:tabLst>
                <a:tab pos="2132013" algn="l"/>
              </a:tabLst>
            </a:pPr>
            <a:r>
              <a:rPr lang="cs-CZ" sz="1400" dirty="0"/>
              <a:t>	</a:t>
            </a:r>
            <a:r>
              <a:rPr lang="cs-CZ" sz="1400" dirty="0" smtClean="0"/>
              <a:t>NIBE </a:t>
            </a:r>
            <a:r>
              <a:rPr lang="en-GB" sz="1400" dirty="0"/>
              <a:t>HBS 05</a:t>
            </a:r>
            <a:endParaRPr lang="cs-CZ" sz="1400" dirty="0" smtClean="0"/>
          </a:p>
          <a:p>
            <a:pPr marL="0" indent="0">
              <a:buNone/>
              <a:tabLst>
                <a:tab pos="2132013" algn="l"/>
              </a:tabLst>
            </a:pPr>
            <a:r>
              <a:rPr lang="cs-CZ" sz="1400" dirty="0"/>
              <a:t>	</a:t>
            </a:r>
            <a:r>
              <a:rPr lang="cs-CZ" sz="1400" dirty="0" smtClean="0"/>
              <a:t>NIBE HK200S</a:t>
            </a:r>
            <a:endParaRPr lang="en-GB" sz="1400" dirty="0" smtClean="0"/>
          </a:p>
          <a:p>
            <a:pPr marL="0" indent="0">
              <a:buNone/>
              <a:tabLst>
                <a:tab pos="2132013" algn="l"/>
              </a:tabLst>
            </a:pPr>
            <a:r>
              <a:rPr lang="en-GB" sz="1400" dirty="0" smtClean="0"/>
              <a:t>	NIBE SMO 20/40</a:t>
            </a:r>
            <a:endParaRPr lang="en-GB" sz="140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latshållare för bild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0035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612362" y="2079664"/>
            <a:ext cx="4509326" cy="1102519"/>
          </a:xfrm>
        </p:spPr>
        <p:txBody>
          <a:bodyPr/>
          <a:lstStyle/>
          <a:p>
            <a:r>
              <a:rPr lang="en-GB" dirty="0" smtClean="0"/>
              <a:t>NIBE F2040</a:t>
            </a:r>
            <a:r>
              <a:rPr lang="cs-CZ" dirty="0" smtClean="0"/>
              <a:t> – ucelená řada pro malé i velké výkony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latshållare för bild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843" y="990567"/>
            <a:ext cx="3433157" cy="3280715"/>
          </a:xfrm>
          <a:prstGeom prst="rect">
            <a:avLst/>
          </a:prstGeom>
          <a:solidFill>
            <a:srgbClr val="DFDFDF"/>
          </a:solidFill>
        </p:spPr>
      </p:pic>
    </p:spTree>
    <p:extLst>
      <p:ext uri="{BB962C8B-B14F-4D97-AF65-F5344CB8AC3E}">
        <p14:creationId xmlns:p14="http://schemas.microsoft.com/office/powerpoint/2010/main" val="5353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817" y="652689"/>
            <a:ext cx="2986343" cy="43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565" y="652689"/>
            <a:ext cx="2995390" cy="43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00226" y="2655887"/>
            <a:ext cx="1674390" cy="2054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974616" y="2668280"/>
            <a:ext cx="1216024" cy="2041865"/>
          </a:xfrm>
          <a:prstGeom prst="rect">
            <a:avLst/>
          </a:prstGeom>
          <a:noFill/>
          <a:ln w="76200">
            <a:solidFill>
              <a:srgbClr val="D70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311641" y="2630671"/>
            <a:ext cx="929896" cy="1855810"/>
          </a:xfrm>
          <a:prstGeom prst="rect">
            <a:avLst/>
          </a:prstGeom>
          <a:noFill/>
          <a:ln w="66675">
            <a:solidFill>
              <a:srgbClr val="D70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2" name="Zástupný symbol pro obsah 2"/>
          <p:cNvSpPr>
            <a:spLocks/>
          </p:cNvSpPr>
          <p:nvPr/>
        </p:nvSpPr>
        <p:spPr bwMode="auto">
          <a:xfrm>
            <a:off x="3592728" y="3031918"/>
            <a:ext cx="367721" cy="5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cs-CZ" altLang="cs-CZ" sz="4000" b="1" dirty="0">
                <a:solidFill>
                  <a:srgbClr val="D70B3B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" name="Zástupný symbol pro obsah 2"/>
          <p:cNvSpPr>
            <a:spLocks/>
          </p:cNvSpPr>
          <p:nvPr/>
        </p:nvSpPr>
        <p:spPr bwMode="auto">
          <a:xfrm>
            <a:off x="1476076" y="4068673"/>
            <a:ext cx="367721" cy="53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cs-CZ" altLang="cs-CZ" sz="4000" b="1" dirty="0">
                <a:solidFill>
                  <a:srgbClr val="D70B3B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" name="Zástupný symbol pro obsah 2"/>
          <p:cNvSpPr>
            <a:spLocks/>
          </p:cNvSpPr>
          <p:nvPr/>
        </p:nvSpPr>
        <p:spPr bwMode="auto">
          <a:xfrm>
            <a:off x="2728019" y="4068673"/>
            <a:ext cx="367721" cy="5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cs-CZ" altLang="cs-CZ" sz="4000" b="1" dirty="0">
                <a:solidFill>
                  <a:srgbClr val="D70B3B"/>
                </a:solidFill>
                <a:latin typeface="Calibri" pitchFamily="34" charset="0"/>
              </a:rPr>
              <a:t>3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 flipH="1">
            <a:off x="2877422" y="1952103"/>
            <a:ext cx="3710703" cy="131497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3979942" y="2062627"/>
            <a:ext cx="2601424" cy="1495949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202548" y="4478194"/>
            <a:ext cx="1159321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OBÁLKA BUDOVY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46645" y="1752129"/>
            <a:ext cx="693504" cy="3745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OZE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33330" y="1479714"/>
            <a:ext cx="1158647" cy="6469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SPOTŘEBA ENERGIE</a:t>
            </a:r>
          </a:p>
        </p:txBody>
      </p:sp>
      <p:sp>
        <p:nvSpPr>
          <p:cNvPr id="22" name="Platshållare för innehåll 1"/>
          <p:cNvSpPr txBox="1">
            <a:spLocks/>
          </p:cNvSpPr>
          <p:nvPr/>
        </p:nvSpPr>
        <p:spPr>
          <a:xfrm>
            <a:off x="101523" y="123502"/>
            <a:ext cx="8098971" cy="404949"/>
          </a:xfrm>
          <a:prstGeom prst="rect">
            <a:avLst/>
          </a:prstGeom>
        </p:spPr>
        <p:txBody>
          <a:bodyPr/>
          <a:lstStyle>
            <a:lvl1pPr marL="223838" indent="-223838" algn="l" defTabSz="914400" rtl="0" eaLnBrk="1" latinLnBrk="0" hangingPunct="1">
              <a:spcBef>
                <a:spcPct val="20000"/>
              </a:spcBef>
              <a:buSzPct val="90000"/>
              <a:buFont typeface="Arial" panose="020B0604020202020204" pitchFamily="34" charset="0"/>
              <a:buChar char="●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204788" algn="l" defTabSz="914400" rtl="0" eaLnBrk="1" latinLnBrk="0" hangingPunct="1">
              <a:spcBef>
                <a:spcPct val="20000"/>
              </a:spcBef>
              <a:buFont typeface="Univers LT Std 45 Light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74625" algn="l" defTabSz="914400" rtl="0" eaLnBrk="1" latinLnBrk="0" hangingPunct="1">
              <a:spcBef>
                <a:spcPct val="20000"/>
              </a:spcBef>
              <a:buFont typeface="Univers LT Std 45 Light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4863" indent="-160338" algn="l" defTabSz="914400" rtl="0" eaLnBrk="1" latinLnBrk="0" hangingPunct="1">
              <a:spcBef>
                <a:spcPct val="20000"/>
              </a:spcBef>
              <a:buFont typeface="Univers LT Std 45 Light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425" indent="-168275" algn="l" defTabSz="914400" rtl="0" eaLnBrk="1" latinLnBrk="0" hangingPunct="1">
              <a:spcBef>
                <a:spcPct val="20000"/>
              </a:spcBef>
              <a:buFont typeface="Univers LT Std 45 Light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k-SK" sz="2000" dirty="0" smtClean="0"/>
              <a:t>Rok 2020 - budovy s téměř nulovou spotřebou energie – NZEB </a:t>
            </a:r>
            <a:endParaRPr lang="sk-SK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k-SK" b="1" dirty="0" smtClean="0"/>
          </a:p>
        </p:txBody>
      </p:sp>
      <p:sp>
        <p:nvSpPr>
          <p:cNvPr id="25" name="TextovéPole 24"/>
          <p:cNvSpPr txBox="1"/>
          <p:nvPr/>
        </p:nvSpPr>
        <p:spPr>
          <a:xfrm>
            <a:off x="6581366" y="1372509"/>
            <a:ext cx="2160588" cy="11922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cs-CZ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eaLnBrk="1" hangingPunct="1"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OBLASTI OPTIMALIZACE TÉMĚŘ NULOVÉ BUDOVY</a:t>
            </a:r>
          </a:p>
        </p:txBody>
      </p:sp>
    </p:spTree>
    <p:extLst>
      <p:ext uri="{BB962C8B-B14F-4D97-AF65-F5344CB8AC3E}">
        <p14:creationId xmlns:p14="http://schemas.microsoft.com/office/powerpoint/2010/main" val="404436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14" y="989060"/>
            <a:ext cx="3374786" cy="316899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41406" y="9890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cs typeface="Adobe Caslon Pro"/>
              </a:rPr>
              <a:t>Konstruováno pro nově stavěné nízkoenergetické domy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cs typeface="Adobe Caslon Pro"/>
              </a:rPr>
              <a:t>Rozšíření stávající řady </a:t>
            </a:r>
            <a:r>
              <a:rPr lang="en-US" sz="1200" i="1" dirty="0">
                <a:cs typeface="Adobe Caslon Pro"/>
              </a:rPr>
              <a:t>F20</a:t>
            </a:r>
            <a:r>
              <a:rPr lang="cs-CZ" sz="1200" i="1" dirty="0">
                <a:cs typeface="Adobe Caslon Pro"/>
              </a:rPr>
              <a:t>40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cs typeface="Adobe Caslon Pro"/>
              </a:rPr>
              <a:t>Invert</a:t>
            </a:r>
            <a:r>
              <a:rPr lang="cs-CZ" sz="1200" i="1" dirty="0">
                <a:cs typeface="Adobe Caslon Pro"/>
              </a:rPr>
              <a:t>o</a:t>
            </a:r>
            <a:r>
              <a:rPr lang="en-US" sz="1200" i="1" dirty="0">
                <a:cs typeface="Adobe Caslon Pro"/>
              </a:rPr>
              <a:t>r</a:t>
            </a:r>
            <a:r>
              <a:rPr lang="cs-CZ" sz="1200" i="1" dirty="0">
                <a:cs typeface="Adobe Caslon Pro"/>
              </a:rPr>
              <a:t>em řízený</a:t>
            </a:r>
            <a:r>
              <a:rPr lang="en-US" sz="1200" i="1" dirty="0">
                <a:cs typeface="Adobe Caslon Pro"/>
              </a:rPr>
              <a:t> </a:t>
            </a:r>
            <a:r>
              <a:rPr lang="cs-CZ" sz="1200" i="1" dirty="0">
                <a:cs typeface="Adobe Caslon Pro"/>
              </a:rPr>
              <a:t>k</a:t>
            </a:r>
            <a:r>
              <a:rPr lang="en-US" sz="1200" i="1" dirty="0">
                <a:cs typeface="Adobe Caslon Pro"/>
              </a:rPr>
              <a:t>ompresor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cs typeface="Adobe Caslon Pro"/>
              </a:rPr>
              <a:t>Vyvinuto pro provoz i při nízkých venkovních teplotách </a:t>
            </a:r>
            <a:r>
              <a:rPr lang="cs-CZ" sz="1200" i="1" dirty="0" smtClean="0">
                <a:cs typeface="Adobe Caslon Pro"/>
              </a:rPr>
              <a:t/>
            </a:r>
            <a:br>
              <a:rPr lang="cs-CZ" sz="1200" i="1" dirty="0" smtClean="0">
                <a:cs typeface="Adobe Caslon Pro"/>
              </a:rPr>
            </a:br>
            <a:r>
              <a:rPr lang="cs-CZ" sz="1200" i="1" dirty="0" smtClean="0">
                <a:cs typeface="Adobe Caslon Pro"/>
              </a:rPr>
              <a:t>s </a:t>
            </a:r>
            <a:r>
              <a:rPr lang="cs-CZ" sz="1200" i="1" dirty="0">
                <a:cs typeface="Adobe Caslon Pro"/>
              </a:rPr>
              <a:t>vysokou výstupní </a:t>
            </a:r>
            <a:r>
              <a:rPr lang="cs-CZ" sz="1200" i="1" dirty="0" smtClean="0">
                <a:cs typeface="Adobe Caslon Pro"/>
              </a:rPr>
              <a:t>teplotou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cs typeface="Adobe Caslon Pro"/>
              </a:rPr>
              <a:t>Max</a:t>
            </a:r>
            <a:r>
              <a:rPr lang="cs-CZ" sz="1200" i="1" dirty="0">
                <a:cs typeface="Adobe Caslon Pro"/>
              </a:rPr>
              <a:t>. teplota </a:t>
            </a:r>
            <a:r>
              <a:rPr lang="cs-CZ" sz="1200" i="1" dirty="0" smtClean="0">
                <a:cs typeface="Adobe Caslon Pro"/>
              </a:rPr>
              <a:t>58 °C na </a:t>
            </a:r>
            <a:r>
              <a:rPr lang="cs-CZ" sz="1200" i="1" dirty="0">
                <a:cs typeface="Adobe Caslon Pro"/>
              </a:rPr>
              <a:t>výstupu</a:t>
            </a:r>
            <a:r>
              <a:rPr lang="en-US" sz="1200" i="1" dirty="0">
                <a:cs typeface="Adobe Caslon Pro"/>
              </a:rPr>
              <a:t> </a:t>
            </a:r>
            <a:r>
              <a:rPr lang="cs-CZ" sz="1200" i="1" dirty="0">
                <a:cs typeface="Adobe Caslon Pro"/>
              </a:rPr>
              <a:t>v celém teplotním </a:t>
            </a:r>
            <a:r>
              <a:rPr lang="cs-CZ" sz="1200" i="1" dirty="0" smtClean="0">
                <a:cs typeface="Adobe Caslon Pro"/>
              </a:rPr>
              <a:t>rozsahu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1" dirty="0">
                <a:cs typeface="Adobe Caslon Pro"/>
              </a:rPr>
              <a:t>Min</a:t>
            </a:r>
            <a:r>
              <a:rPr lang="cs-CZ" sz="1200" i="1" dirty="0">
                <a:cs typeface="Adobe Caslon Pro"/>
              </a:rPr>
              <a:t>. venkovní teplota </a:t>
            </a:r>
            <a:r>
              <a:rPr lang="en-US" sz="1200" i="1" dirty="0">
                <a:cs typeface="Adobe Caslon Pro"/>
              </a:rPr>
              <a:t> </a:t>
            </a:r>
            <a:r>
              <a:rPr lang="cs-CZ" sz="1200" i="1" dirty="0">
                <a:cs typeface="Adobe Caslon Pro"/>
              </a:rPr>
              <a:t>-</a:t>
            </a:r>
            <a:r>
              <a:rPr lang="cs-CZ" sz="1200" i="1" dirty="0" smtClean="0">
                <a:cs typeface="Adobe Caslon Pro"/>
              </a:rPr>
              <a:t>20 °C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 smtClean="0">
                <a:cs typeface="Adobe Caslon Pro"/>
              </a:rPr>
              <a:t>Pro </a:t>
            </a:r>
            <a:r>
              <a:rPr lang="cs-CZ" sz="1200" i="1" dirty="0">
                <a:cs typeface="Adobe Caslon Pro"/>
              </a:rPr>
              <a:t>topení i chlazení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cs typeface="Adobe Caslon Pro"/>
              </a:rPr>
              <a:t>Nízká hladina hluku</a:t>
            </a:r>
            <a:endParaRPr lang="en-US" sz="1200" i="1" dirty="0">
              <a:cs typeface="Adobe Caslon Pro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>
                <a:cs typeface="Adobe Caslon Pro"/>
              </a:rPr>
              <a:t>Malé proudové </a:t>
            </a:r>
            <a:r>
              <a:rPr lang="cs-CZ" sz="1200" i="1" dirty="0" smtClean="0">
                <a:cs typeface="Adobe Caslon Pro"/>
              </a:rPr>
              <a:t>zatížení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 smtClean="0">
                <a:cs typeface="Adobe Caslon Pro"/>
              </a:rPr>
              <a:t>Tzv. kompaktní provedení, bez nutnosti chladivového propojení a pravidelných kontrol úniku chladiva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i="1" dirty="0" smtClean="0">
                <a:cs typeface="Adobe Caslon Pro"/>
              </a:rPr>
              <a:t>Možnost spolupráce s FV systémy – příslušenství EME10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i="1" dirty="0">
              <a:cs typeface="Adobe Caslon Pro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41406" y="131810"/>
            <a:ext cx="5159933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Tepelné čerpadlo vzduch-voda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pt-BR" dirty="0" smtClean="0"/>
              <a:t>NIBE F2040</a:t>
            </a:r>
            <a:r>
              <a:rPr lang="cs-CZ" dirty="0" smtClean="0"/>
              <a:t>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25417" y="302521"/>
            <a:ext cx="7789957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NIBE F2040</a:t>
            </a:r>
            <a:r>
              <a:rPr lang="cs-CZ" dirty="0" smtClean="0"/>
              <a:t> – obálky provozních teplot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04" y="1309815"/>
            <a:ext cx="3598100" cy="27432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73" y="1179863"/>
            <a:ext cx="3760304" cy="28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009" y="195794"/>
            <a:ext cx="8229600" cy="5596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Graf pro určení výkonu F2040-6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962" y="906780"/>
            <a:ext cx="4304270" cy="34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BE ppt mall_20170114">
  <a:themeElements>
    <a:clrScheme name="NIBE">
      <a:dk1>
        <a:sysClr val="windowText" lastClr="000000"/>
      </a:dk1>
      <a:lt1>
        <a:sysClr val="window" lastClr="FFFFFF"/>
      </a:lt1>
      <a:dk2>
        <a:srgbClr val="861637"/>
      </a:dk2>
      <a:lt2>
        <a:srgbClr val="C1272D"/>
      </a:lt2>
      <a:accent1>
        <a:srgbClr val="8FCBE2"/>
      </a:accent1>
      <a:accent2>
        <a:srgbClr val="A6BBB9"/>
      </a:accent2>
      <a:accent3>
        <a:srgbClr val="22596F"/>
      </a:accent3>
      <a:accent4>
        <a:srgbClr val="E0B782"/>
      </a:accent4>
      <a:accent5>
        <a:srgbClr val="DB9F92"/>
      </a:accent5>
      <a:accent6>
        <a:srgbClr val="C97D28"/>
      </a:accent6>
      <a:hlink>
        <a:srgbClr val="8FCBE2"/>
      </a:hlink>
      <a:folHlink>
        <a:srgbClr val="A6BBB9"/>
      </a:folHlink>
    </a:clrScheme>
    <a:fontScheme name="NIBE">
      <a:majorFont>
        <a:latin typeface="Univers LT Std 45 Light"/>
        <a:ea typeface=""/>
        <a:cs typeface=""/>
      </a:majorFont>
      <a:minorFont>
        <a:latin typeface="Univers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2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NIBE ppt mall_20170223[2]</Template>
  <TotalTime>1572</TotalTime>
  <Words>773</Words>
  <Application>Microsoft Office PowerPoint</Application>
  <PresentationFormat>Předvádění na obrazovce (16:9)</PresentationFormat>
  <Paragraphs>171</Paragraphs>
  <Slides>25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Adobe Caslon Pro</vt:lpstr>
      <vt:lpstr>Arial</vt:lpstr>
      <vt:lpstr>Calibri</vt:lpstr>
      <vt:lpstr>Univers LT Std 45 Light</vt:lpstr>
      <vt:lpstr>Wingdings</vt:lpstr>
      <vt:lpstr>NIBE ppt mall_20170114</vt:lpstr>
      <vt:lpstr>NIBE Energy Systems  Nová řada tepelných čerpadel NIBE systému vzduch-voda</vt:lpstr>
      <vt:lpstr>Tepelná čerpadla - princip </vt:lpstr>
      <vt:lpstr>Tepelná čerpadla NIBE pro využití energie z venkovního vzduchu</vt:lpstr>
      <vt:lpstr>NIBE tepelná čerpadla vzduch-voda - produkty</vt:lpstr>
      <vt:lpstr>NIBE F2040 – ucelená řada pro malé i velké výkony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NIBE F2040 – navrhnuto jako součást systému</vt:lpstr>
      <vt:lpstr>Prezentace aplikace PowerPoint</vt:lpstr>
      <vt:lpstr>Příklad zapojení systému s více zdroji tepla a bazénem</vt:lpstr>
      <vt:lpstr>NIBE Uplink™</vt:lpstr>
      <vt:lpstr>Dálková správa – kdekoliv, kdykoliv </vt:lpstr>
      <vt:lpstr>Prezentace aplikace PowerPoint</vt:lpstr>
      <vt:lpstr>Porovnání návratnosti investice TČ F2040-6  s plynovým kotlem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NIBE Energy Systems</dc:title>
  <dc:subject/>
  <dc:creator>Microsoft Office-användare</dc:creator>
  <cp:keywords/>
  <dc:description/>
  <cp:lastModifiedBy>Marcela Kukaňová</cp:lastModifiedBy>
  <cp:revision>250</cp:revision>
  <cp:lastPrinted>2017-10-04T15:03:55Z</cp:lastPrinted>
  <dcterms:created xsi:type="dcterms:W3CDTF">2017-05-09T18:20:49Z</dcterms:created>
  <dcterms:modified xsi:type="dcterms:W3CDTF">2018-01-15T14:31:10Z</dcterms:modified>
  <cp:category/>
</cp:coreProperties>
</file>